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6" r:id="rId3"/>
    <p:sldId id="25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58" r:id="rId13"/>
    <p:sldId id="259" r:id="rId14"/>
    <p:sldId id="276" r:id="rId15"/>
    <p:sldId id="277" r:id="rId16"/>
    <p:sldId id="27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F27"/>
    <a:srgbClr val="282A35"/>
    <a:srgbClr val="D70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06"/>
    <p:restoredTop sz="93403"/>
  </p:normalViewPr>
  <p:slideViewPr>
    <p:cSldViewPr snapToGrid="0" snapToObjects="1">
      <p:cViewPr>
        <p:scale>
          <a:sx n="65" d="100"/>
          <a:sy n="65" d="100"/>
        </p:scale>
        <p:origin x="688" y="1112"/>
      </p:cViewPr>
      <p:guideLst>
        <p:guide orient="horz" pos="2228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9" d="100"/>
          <a:sy n="99" d="100"/>
        </p:scale>
        <p:origin x="2800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CA7BA0-B590-2242-BF27-FB85B26C3195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2B0DE-BD4C-FD46-9A7D-B0E60D503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110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033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579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778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34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389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66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94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114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474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29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48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2B0DE-BD4C-FD46-9A7D-B0E60D5035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52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1CEAC-648E-194A-8209-F3980B11DF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57D1CC-C2ED-8945-A084-A57725FA64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A64D5-2F47-3A43-A32F-E373A6636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99BFE-72C6-9B4D-A908-41A955A10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B4E34-0140-7545-893E-12F150A3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985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79BCA-F394-1C49-8408-3C9990D7C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F5EA36-BDF4-3C4E-86B5-A9B58E297D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543FC2-0DF2-5445-886D-7C8DEEE4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3C84E-13D4-A44A-A211-D8EC5A185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47CD0-5922-3D4B-822F-DE3B2685E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6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61DD51-0333-6649-99E4-651D70A876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3FD991-7532-5645-ACC5-FEB0DC23C2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0EBFF-DB4E-7B4C-9FC7-635A46E49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EB8025-EF96-D440-9D09-8BE6FC910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71001-7C36-0348-9388-485688ED2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29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BFF30-4786-3341-ACBA-BC5D7BE5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E8138-7E1F-3047-8411-913AFB093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7F8379-1FFF-6844-A151-01E214AA1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4AD08-EF3C-2946-8791-E34CDDBC4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429A6-47A6-C848-AEE2-70EF3FF7F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04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4FC6B-A12E-4845-8C55-CA022E5C0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813C4-9CB4-734B-9EB9-C35ED7890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73C11-C8BF-CE43-9400-9683500F7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40BD3-19D6-344B-B295-F2F237E03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554C6-555A-DA45-839F-54B294A74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413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09DCA-009C-1B46-AF10-904CE00E8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E3627-5623-FD49-B2A0-8EFEBD8AE1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1C20A-254B-EC4E-BD14-0336FC98F8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5B385-E11C-B64A-9560-8667BC90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FF049-9E14-E74F-9A22-DAD391D5A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1C5AB-DA21-B440-BFFA-ABF134363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56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E01D9-D363-AF42-9D9D-4E0270A5E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F58977-BD45-4D4D-A64D-2C431E2EB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D3C01B-9035-324E-9730-F956AC539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623F83-205C-C64F-8EC9-C77E2F23BF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F85464-1529-FA4B-A3EE-1905768AF7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F6A8C2-F5AD-C94B-B03A-86A0C1E40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DF97DB-119A-7E43-AA73-A843AEFD1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EA0D76-6B06-1842-95BB-7BAE5BB04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632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AE13-113F-D144-ADED-8D40E4FB5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7C3359-81D9-8C46-A2CD-63E239598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D54771-BB3A-774F-AB5C-F13DC55F0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2A4AB1-3C14-2941-8C0C-92D095F6C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4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865E47-01B2-1C42-8340-AE882529C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4EEE1F-968B-F543-A2A3-9AC2AD621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732F40-5654-5547-A267-F5E77AD70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36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22167-1161-0D4D-A50C-760A08898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CCE62-134E-FA4A-8147-718DE8E0C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C8EA51-3E9C-5744-B482-382A6B3D4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81394-0DF5-B543-8362-C4B5F9A5C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774B0-C9E2-8A4D-B1DA-AC1D7BD4C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8DEFD-33CC-FA4E-8BEC-7E7596C9B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326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94D90-E7E4-4241-A60A-FD08281FF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BEA1B4-4CB8-244D-B2BC-7597DFA1F2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A2CD73-4A35-FA4A-8C2E-E5A985368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FAABD-B826-F343-A0C7-13403E728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01FDA9-FD9A-9447-8EA4-A01795CF8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79567-DC1A-EB44-A386-E9718C284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39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4C546B-161E-0B48-8D47-FDE77D56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EA51A-09B4-CD41-8FB0-B3AC495D3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B9D1C-F0BC-9E4F-AB4D-85F152C52B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14F2E-CD6D-B541-AE59-D65DCE53E733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12033-BD6F-9D42-92B8-2549572359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A0C8B-73AC-0C47-A169-2E05D28B2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FA567-1FB9-AD40-B83B-F7E8691B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105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FD35A6-5CB6-7B44-AE88-496F81C43EE4}"/>
              </a:ext>
            </a:extLst>
          </p:cNvPr>
          <p:cNvSpPr txBox="1"/>
          <p:nvPr/>
        </p:nvSpPr>
        <p:spPr>
          <a:xfrm>
            <a:off x="732768" y="346587"/>
            <a:ext cx="38415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C00000"/>
                </a:solidFill>
                <a:latin typeface="-apple-system"/>
                <a:cs typeface="Beirut" pitchFamily="2" charset="-78"/>
              </a:rPr>
              <a:t>Flyweight</a:t>
            </a:r>
            <a:endParaRPr lang="en-US" sz="6000" b="0" i="0" dirty="0">
              <a:solidFill>
                <a:srgbClr val="C00000"/>
              </a:solidFill>
              <a:effectLst/>
              <a:latin typeface="Beirut" pitchFamily="2" charset="-78"/>
              <a:cs typeface="Beirut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F3C74-840C-FE48-967F-255A1D1BCD67}"/>
              </a:ext>
            </a:extLst>
          </p:cNvPr>
          <p:cNvSpPr txBox="1"/>
          <p:nvPr/>
        </p:nvSpPr>
        <p:spPr>
          <a:xfrm>
            <a:off x="4257040" y="5288340"/>
            <a:ext cx="76831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latin typeface="-apple-system"/>
                <a:cs typeface="Beirut" pitchFamily="2" charset="-78"/>
              </a:rPr>
              <a:t>Maxim </a:t>
            </a:r>
            <a:r>
              <a:rPr lang="en-US" sz="3200" dirty="0" err="1">
                <a:latin typeface="-apple-system"/>
                <a:cs typeface="Beirut" pitchFamily="2" charset="-78"/>
              </a:rPr>
              <a:t>Yevtukhivskyi</a:t>
            </a:r>
            <a:endParaRPr lang="en-US" sz="3200" dirty="0">
              <a:latin typeface="-apple-system"/>
              <a:cs typeface="Beirut" pitchFamily="2" charset="-78"/>
            </a:endParaRPr>
          </a:p>
          <a:p>
            <a:pPr algn="r"/>
            <a:r>
              <a:rPr lang="en-US" sz="3200" b="0" i="0" dirty="0">
                <a:effectLst/>
                <a:latin typeface="-apple-system"/>
                <a:cs typeface="Beirut" pitchFamily="2" charset="-78"/>
              </a:rPr>
              <a:t>mem</a:t>
            </a:r>
            <a:r>
              <a:rPr lang="en-US" sz="3200" dirty="0">
                <a:latin typeface="-apple-system"/>
                <a:cs typeface="Beirut" pitchFamily="2" charset="-78"/>
              </a:rPr>
              <a:t>ber of </a:t>
            </a:r>
            <a:r>
              <a:rPr lang="en-US" sz="3200" b="1" dirty="0">
                <a:latin typeface="-apple-system"/>
                <a:cs typeface="Beirut" pitchFamily="2" charset="-78"/>
              </a:rPr>
              <a:t>Advanced Research Department</a:t>
            </a:r>
          </a:p>
          <a:p>
            <a:pPr algn="r"/>
            <a:r>
              <a:rPr lang="en-US" sz="3200" dirty="0">
                <a:latin typeface="-apple-system"/>
                <a:cs typeface="Beirut" pitchFamily="2" charset="-78"/>
              </a:rPr>
              <a:t>07.05.2020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0B7EA1-8396-F24C-B0F5-7ADC1B53726C}"/>
              </a:ext>
            </a:extLst>
          </p:cNvPr>
          <p:cNvSpPr txBox="1"/>
          <p:nvPr/>
        </p:nvSpPr>
        <p:spPr>
          <a:xfrm>
            <a:off x="6936378" y="346587"/>
            <a:ext cx="435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Memento</a:t>
            </a:r>
            <a:endParaRPr lang="en-US" sz="6000" b="0" i="0" dirty="0">
              <a:solidFill>
                <a:srgbClr val="0070C0"/>
              </a:solidFill>
              <a:effectLst/>
              <a:latin typeface="Beirut" pitchFamily="2" charset="-78"/>
              <a:cs typeface="Beirut" pitchFamily="2" charset="-78"/>
            </a:endParaRP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786AF2DD-EEF8-C943-8431-D88937198756}"/>
              </a:ext>
            </a:extLst>
          </p:cNvPr>
          <p:cNvCxnSpPr/>
          <p:nvPr/>
        </p:nvCxnSpPr>
        <p:spPr>
          <a:xfrm flipV="1">
            <a:off x="1227908" y="7605654"/>
            <a:ext cx="4754880" cy="350520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420E120-2C34-FB44-82E5-CEFA81013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81" y="1726771"/>
            <a:ext cx="5010028" cy="313126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902E6AA-E000-F344-881C-BE9BF47F6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3" t="12786" r="24822" b="10432"/>
          <a:stretch/>
        </p:blipFill>
        <p:spPr>
          <a:xfrm>
            <a:off x="6839156" y="1594799"/>
            <a:ext cx="4474036" cy="326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506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E532D37-4057-1D48-89FA-E51504CF3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391807" cy="6858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2B11E7E-EF8E-B545-A31B-6B3DC3F10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1806" y="0"/>
            <a:ext cx="6800193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A6A21A3-D583-7A43-A456-ED81DE32C5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769" y="0"/>
            <a:ext cx="6120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584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8F620E-A98C-C946-A6DD-332946463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440557" cy="377836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E1A5418-A481-1F44-A54B-870D3ABBB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0557" y="0"/>
            <a:ext cx="5751443" cy="479671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101847-1504-5C44-91DD-1C7E2AE6FD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805852"/>
            <a:ext cx="12192000" cy="105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2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78026CB-5429-EC4F-ADDE-9F70F0F21A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354"/>
          <a:stretch/>
        </p:blipFill>
        <p:spPr>
          <a:xfrm>
            <a:off x="5032" y="0"/>
            <a:ext cx="12186968" cy="7119256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1DA138B-5FDD-C240-B3C5-3A7B952AE3B8}"/>
              </a:ext>
            </a:extLst>
          </p:cNvPr>
          <p:cNvSpPr/>
          <p:nvPr/>
        </p:nvSpPr>
        <p:spPr>
          <a:xfrm>
            <a:off x="5032" y="0"/>
            <a:ext cx="12186968" cy="7119256"/>
          </a:xfrm>
          <a:prstGeom prst="rect">
            <a:avLst/>
          </a:prstGeom>
          <a:solidFill>
            <a:schemeClr val="tx1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7D16AC-51A4-CB4B-AB2A-ADC7811A2DDA}"/>
              </a:ext>
            </a:extLst>
          </p:cNvPr>
          <p:cNvSpPr txBox="1"/>
          <p:nvPr/>
        </p:nvSpPr>
        <p:spPr>
          <a:xfrm>
            <a:off x="581818" y="4746231"/>
            <a:ext cx="76831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“Uno </a:t>
            </a:r>
            <a:r>
              <a:rPr lang="en-US" sz="4000" dirty="0" err="1">
                <a:solidFill>
                  <a:schemeClr val="bg1"/>
                </a:solidFill>
                <a:latin typeface="-apple-system"/>
                <a:cs typeface="Beirut" pitchFamily="2" charset="-78"/>
              </a:rPr>
              <a:t>uno</a:t>
            </a:r>
            <a:r>
              <a:rPr lang="en-US" sz="40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-apple-system"/>
                <a:cs typeface="Beirut" pitchFamily="2" charset="-78"/>
              </a:rPr>
              <a:t>uno</a:t>
            </a:r>
            <a:r>
              <a:rPr lang="en-US" sz="40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 un </a:t>
            </a:r>
            <a:r>
              <a:rPr lang="en-US" sz="4000" dirty="0" err="1">
                <a:solidFill>
                  <a:schemeClr val="bg1"/>
                </a:solidFill>
                <a:latin typeface="-apple-system"/>
                <a:cs typeface="Beirut" pitchFamily="2" charset="-78"/>
              </a:rPr>
              <a:t>momento</a:t>
            </a:r>
            <a:r>
              <a:rPr lang="en-US" sz="40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,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Uno </a:t>
            </a:r>
            <a:r>
              <a:rPr lang="en-US" sz="4000" dirty="0" err="1">
                <a:solidFill>
                  <a:schemeClr val="bg1"/>
                </a:solidFill>
                <a:latin typeface="-apple-system"/>
                <a:cs typeface="Beirut" pitchFamily="2" charset="-78"/>
              </a:rPr>
              <a:t>uno</a:t>
            </a:r>
            <a:r>
              <a:rPr lang="en-US" sz="40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-apple-system"/>
                <a:cs typeface="Beirut" pitchFamily="2" charset="-78"/>
              </a:rPr>
              <a:t>uno</a:t>
            </a:r>
            <a:r>
              <a:rPr lang="en-US" sz="40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 un </a:t>
            </a:r>
            <a:r>
              <a:rPr lang="en-US" sz="4000" dirty="0" err="1">
                <a:solidFill>
                  <a:schemeClr val="bg1"/>
                </a:solidFill>
                <a:latin typeface="-apple-system"/>
                <a:cs typeface="Beirut" pitchFamily="2" charset="-78"/>
              </a:rPr>
              <a:t>santimento</a:t>
            </a:r>
            <a:r>
              <a:rPr lang="en-US" sz="40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”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7CABAB7-FBD5-DF4F-8A6D-AC0C48095476}"/>
              </a:ext>
            </a:extLst>
          </p:cNvPr>
          <p:cNvSpPr/>
          <p:nvPr/>
        </p:nvSpPr>
        <p:spPr>
          <a:xfrm>
            <a:off x="3958171" y="209006"/>
            <a:ext cx="433294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Memento</a:t>
            </a:r>
            <a:endParaRPr lang="ru-RU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034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B040921-CB94-A041-98B9-3117CB730B3E}"/>
              </a:ext>
            </a:extLst>
          </p:cNvPr>
          <p:cNvSpPr/>
          <p:nvPr/>
        </p:nvSpPr>
        <p:spPr>
          <a:xfrm>
            <a:off x="0" y="362635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Memento</a:t>
            </a:r>
            <a:r>
              <a:rPr lang="ru-RU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 - Снимок</a:t>
            </a:r>
            <a:r>
              <a:rPr lang="en-US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Хранитель</a:t>
            </a:r>
            <a:endParaRPr lang="ru-RU" sz="4000" dirty="0">
              <a:solidFill>
                <a:srgbClr val="0070C0"/>
              </a:solidFill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59582E7-6D85-AD42-8F37-F6C109CAB55B}"/>
              </a:ext>
            </a:extLst>
          </p:cNvPr>
          <p:cNvSpPr/>
          <p:nvPr/>
        </p:nvSpPr>
        <p:spPr>
          <a:xfrm>
            <a:off x="5255399" y="3002430"/>
            <a:ext cx="693660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охранение и восстановление прошлых состояний объектов, не раскрывая подробностей их реализации.</a:t>
            </a:r>
            <a:endParaRPr lang="ru-RU" sz="4800" dirty="0">
              <a:latin typeface="Arial" panose="020B0604020202020204" pitchFamily="34" charset="0"/>
              <a:ea typeface="Apple Symbols" panose="02000000000000000000" pitchFamily="2" charset="-79"/>
              <a:cs typeface="Arial" panose="020B060402020202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CD63004-64D7-1A40-9946-22516CD956BA}"/>
              </a:ext>
            </a:extLst>
          </p:cNvPr>
          <p:cNvSpPr/>
          <p:nvPr/>
        </p:nvSpPr>
        <p:spPr>
          <a:xfrm>
            <a:off x="7201986" y="1753140"/>
            <a:ext cx="263869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latin typeface="-apple-system"/>
                <a:cs typeface="Beirut" pitchFamily="2" charset="-78"/>
              </a:rPr>
              <a:t>Цель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18DB18-3835-4343-874B-32E2B3C2B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10000" b="90000" l="14667" r="85167">
                        <a14:foregroundMark x1="17167" y1="14667" x2="81667" y2="16000"/>
                        <a14:foregroundMark x1="47500" y1="16500" x2="47500" y2="16500"/>
                        <a14:foregroundMark x1="47000" y1="20333" x2="47000" y2="20333"/>
                        <a14:foregroundMark x1="49167" y1="36333" x2="49167" y2="36333"/>
                        <a14:foregroundMark x1="65167" y1="45500" x2="65167" y2="45500"/>
                        <a14:foregroundMark x1="73000" y1="24667" x2="73000" y2="24667"/>
                        <a14:foregroundMark x1="75667" y1="24667" x2="75667" y2="24667"/>
                        <a14:foregroundMark x1="75167" y1="42000" x2="75167" y2="42000"/>
                        <a14:foregroundMark x1="80000" y1="16833" x2="80333" y2="85667"/>
                        <a14:foregroundMark x1="79000" y1="84833" x2="19333" y2="83500"/>
                        <a14:foregroundMark x1="18167" y1="84000" x2="19833" y2="13500"/>
                        <a14:foregroundMark x1="18167" y1="16833" x2="79000" y2="68833"/>
                        <a14:foregroundMark x1="69500" y1="22167" x2="37167" y2="72667"/>
                        <a14:foregroundMark x1="35000" y1="27333" x2="35000" y2="27333"/>
                        <a14:foregroundMark x1="32833" y1="24667" x2="32833" y2="24667"/>
                        <a14:foregroundMark x1="32833" y1="24333" x2="32833" y2="24333"/>
                        <a14:foregroundMark x1="32833" y1="22167" x2="32833" y2="22167"/>
                        <a14:foregroundMark x1="25000" y1="21167" x2="73500" y2="21667"/>
                        <a14:foregroundMark x1="19000" y1="32500" x2="74333" y2="32833"/>
                        <a14:foregroundMark x1="24167" y1="39333" x2="66167" y2="49333"/>
                        <a14:foregroundMark x1="71333" y1="47167" x2="59167" y2="70500"/>
                        <a14:foregroundMark x1="26333" y1="36000" x2="29833" y2="80000"/>
                        <a14:foregroundMark x1="70833" y1="66667" x2="14667" y2="68000"/>
                        <a14:foregroundMark x1="17167" y1="71833" x2="17167" y2="718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295" y="1349762"/>
            <a:ext cx="4596104" cy="459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03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B040921-CB94-A041-98B9-3117CB730B3E}"/>
              </a:ext>
            </a:extLst>
          </p:cNvPr>
          <p:cNvSpPr/>
          <p:nvPr/>
        </p:nvSpPr>
        <p:spPr>
          <a:xfrm>
            <a:off x="0" y="362635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Memento</a:t>
            </a:r>
            <a:r>
              <a:rPr lang="ru-RU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 - Снимок</a:t>
            </a:r>
            <a:r>
              <a:rPr lang="en-US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Хранитель</a:t>
            </a:r>
            <a:endParaRPr lang="ru-RU" sz="4000" dirty="0">
              <a:solidFill>
                <a:srgbClr val="0070C0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E602602-7153-3F4E-9399-B76813ABCA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19"/>
          <a:stretch/>
        </p:blipFill>
        <p:spPr>
          <a:xfrm>
            <a:off x="5843623" y="3558210"/>
            <a:ext cx="6131062" cy="314552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E46C4A7-8448-8849-B3CB-ECFE330F0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18" y="1615108"/>
            <a:ext cx="5969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785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B040921-CB94-A041-98B9-3117CB730B3E}"/>
              </a:ext>
            </a:extLst>
          </p:cNvPr>
          <p:cNvSpPr/>
          <p:nvPr/>
        </p:nvSpPr>
        <p:spPr>
          <a:xfrm>
            <a:off x="0" y="362635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Memento</a:t>
            </a:r>
            <a:r>
              <a:rPr lang="ru-RU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 - Снимок</a:t>
            </a:r>
            <a:r>
              <a:rPr lang="en-US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Хранитель</a:t>
            </a:r>
            <a:endParaRPr lang="ru-RU" sz="4000" dirty="0">
              <a:solidFill>
                <a:srgbClr val="0070C0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AB6EF48-8B2A-9A48-AF5D-BB79C26D3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660" y="1132076"/>
            <a:ext cx="6846680" cy="544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133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4856382-325B-0544-97B7-EBC48B21AE11}"/>
              </a:ext>
            </a:extLst>
          </p:cNvPr>
          <p:cNvSpPr/>
          <p:nvPr/>
        </p:nvSpPr>
        <p:spPr>
          <a:xfrm>
            <a:off x="1089727" y="2267752"/>
            <a:ext cx="4622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B050"/>
                </a:solidFill>
              </a:rPr>
              <a:t>+ Не нарушает инкапсуляции исходного объекта</a:t>
            </a:r>
            <a:endParaRPr lang="ru-RU" sz="24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7220C94-B0B2-3142-9237-EE95AB89F0AE}"/>
              </a:ext>
            </a:extLst>
          </p:cNvPr>
          <p:cNvSpPr/>
          <p:nvPr/>
        </p:nvSpPr>
        <p:spPr>
          <a:xfrm>
            <a:off x="0" y="1306192"/>
            <a:ext cx="644918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solidFill>
                  <a:srgbClr val="00B050"/>
                </a:solidFill>
                <a:latin typeface="-apple-system"/>
                <a:cs typeface="Beirut" pitchFamily="2" charset="-78"/>
              </a:rPr>
              <a:t>Преимущества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4DA2FB6-6EED-8345-B6CD-333A49C366D6}"/>
              </a:ext>
            </a:extLst>
          </p:cNvPr>
          <p:cNvSpPr/>
          <p:nvPr/>
        </p:nvSpPr>
        <p:spPr>
          <a:xfrm>
            <a:off x="6214533" y="1306193"/>
            <a:ext cx="597746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solidFill>
                  <a:srgbClr val="FF0000"/>
                </a:solidFill>
                <a:latin typeface="-apple-system"/>
                <a:cs typeface="Beirut" pitchFamily="2" charset="-78"/>
              </a:rPr>
              <a:t>Недостатки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3B09C4-2CCF-6043-A54A-359D823A4870}"/>
              </a:ext>
            </a:extLst>
          </p:cNvPr>
          <p:cNvSpPr/>
          <p:nvPr/>
        </p:nvSpPr>
        <p:spPr>
          <a:xfrm>
            <a:off x="6449182" y="2250415"/>
            <a:ext cx="57428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FF0000"/>
                </a:solidFill>
              </a:rPr>
              <a:t>- Требует много памяти, если клиенты слишком часто создают снимки</a:t>
            </a:r>
            <a:endParaRPr lang="ru-RU" sz="2400" dirty="0">
              <a:solidFill>
                <a:srgbClr val="FF0000"/>
              </a:solidFill>
              <a:latin typeface="Arial" panose="020B0604020202020204" pitchFamily="34" charset="0"/>
              <a:ea typeface="Apple Symbols" panose="02000000000000000000" pitchFamily="2" charset="-79"/>
              <a:cs typeface="Arial" panose="020B0604020202020204" pitchFamily="34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CD2F98F-7C12-994C-BC06-65C7E9ED03EE}"/>
              </a:ext>
            </a:extLst>
          </p:cNvPr>
          <p:cNvSpPr/>
          <p:nvPr/>
        </p:nvSpPr>
        <p:spPr>
          <a:xfrm>
            <a:off x="6449182" y="3141046"/>
            <a:ext cx="57428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FF0000"/>
                </a:solidFill>
              </a:rPr>
              <a:t>- Может повлечь дополнительные издержки памяти, если объекты, хранящие историю, не освобождают ресурсы, занятые устаревшими снимками</a:t>
            </a:r>
            <a:endParaRPr lang="ru-RU" sz="2400" dirty="0">
              <a:solidFill>
                <a:srgbClr val="FF0000"/>
              </a:solidFill>
              <a:latin typeface="Arial" panose="020B0604020202020204" pitchFamily="34" charset="0"/>
              <a:ea typeface="Apple Symbols" panose="02000000000000000000" pitchFamily="2" charset="-79"/>
              <a:cs typeface="Arial" panose="020B0604020202020204" pitchFamily="34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61B5F3-CDAA-F349-AE80-EE73E6DE33F9}"/>
              </a:ext>
            </a:extLst>
          </p:cNvPr>
          <p:cNvSpPr/>
          <p:nvPr/>
        </p:nvSpPr>
        <p:spPr>
          <a:xfrm>
            <a:off x="2871409" y="4760289"/>
            <a:ext cx="644918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latin typeface="-apple-system"/>
                <a:cs typeface="Beirut" pitchFamily="2" charset="-78"/>
              </a:rPr>
              <a:t>Использование для </a:t>
            </a:r>
            <a:r>
              <a:rPr lang="en-US" sz="4400" dirty="0">
                <a:latin typeface="-apple-system"/>
                <a:cs typeface="Beirut" pitchFamily="2" charset="-78"/>
              </a:rPr>
              <a:t>Swift</a:t>
            </a:r>
            <a:endParaRPr lang="ru-RU" sz="4400" dirty="0">
              <a:latin typeface="-apple-system"/>
              <a:cs typeface="Beirut" pitchFamily="2" charset="-78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354447C-4D75-9743-A4E7-4D6CFC117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34" y="5529730"/>
            <a:ext cx="3172514" cy="970646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3A0F784-FB6B-2B48-A8E5-7A47BA09B4B8}"/>
              </a:ext>
            </a:extLst>
          </p:cNvPr>
          <p:cNvSpPr/>
          <p:nvPr/>
        </p:nvSpPr>
        <p:spPr>
          <a:xfrm>
            <a:off x="0" y="362635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Memento</a:t>
            </a:r>
            <a:r>
              <a:rPr lang="ru-RU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 - Снимок</a:t>
            </a:r>
            <a:r>
              <a:rPr lang="en-US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0070C0"/>
                </a:solidFill>
                <a:latin typeface="-apple-system"/>
                <a:cs typeface="Beirut" pitchFamily="2" charset="-78"/>
              </a:rPr>
              <a:t>Хранитель</a:t>
            </a:r>
            <a:endParaRPr lang="ru-RU" sz="4000" dirty="0">
              <a:solidFill>
                <a:srgbClr val="0070C0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67C5C1D-CBB0-A445-8CE5-A2AA886747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760766"/>
            <a:ext cx="3546762" cy="549307"/>
          </a:xfrm>
          <a:prstGeom prst="rect">
            <a:avLst/>
          </a:prstGeom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C4E2D07-A040-7A4E-A0B8-5815C5F36931}"/>
              </a:ext>
            </a:extLst>
          </p:cNvPr>
          <p:cNvSpPr/>
          <p:nvPr/>
        </p:nvSpPr>
        <p:spPr>
          <a:xfrm>
            <a:off x="1089727" y="3167139"/>
            <a:ext cx="462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B050"/>
                </a:solidFill>
              </a:rPr>
              <a:t>+ Упрощает структуру исходного объекта. Ему не нужно хранить историю версий своего состояния</a:t>
            </a:r>
          </a:p>
        </p:txBody>
      </p:sp>
    </p:spTree>
    <p:extLst>
      <p:ext uri="{BB962C8B-B14F-4D97-AF65-F5344CB8AC3E}">
        <p14:creationId xmlns:p14="http://schemas.microsoft.com/office/powerpoint/2010/main" val="2319378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D269954-A252-0149-B7E5-DF9BD9170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576" r="176" b="123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9F00772-122A-3347-A947-307D719B6528}"/>
              </a:ext>
            </a:extLst>
          </p:cNvPr>
          <p:cNvSpPr/>
          <p:nvPr/>
        </p:nvSpPr>
        <p:spPr>
          <a:xfrm>
            <a:off x="3958171" y="209006"/>
            <a:ext cx="433294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-apple-system"/>
                <a:cs typeface="Beirut" pitchFamily="2" charset="-78"/>
              </a:rPr>
              <a:t>Flyweight</a:t>
            </a:r>
            <a:endParaRPr lang="ru-RU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431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D34FC4F-0505-8542-9CEA-259C8136BC61}"/>
              </a:ext>
            </a:extLst>
          </p:cNvPr>
          <p:cNvSpPr/>
          <p:nvPr/>
        </p:nvSpPr>
        <p:spPr>
          <a:xfrm>
            <a:off x="0" y="42275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Flyweight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 - Легковес</a:t>
            </a:r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Приспособленец</a:t>
            </a:r>
            <a:endParaRPr lang="ru-RU" sz="4000" dirty="0">
              <a:solidFill>
                <a:srgbClr val="D70002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4856382-325B-0544-97B7-EBC48B21AE11}"/>
              </a:ext>
            </a:extLst>
          </p:cNvPr>
          <p:cNvSpPr/>
          <p:nvPr/>
        </p:nvSpPr>
        <p:spPr>
          <a:xfrm>
            <a:off x="5255399" y="3002430"/>
            <a:ext cx="693660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rgbClr val="202122"/>
                </a:solidFill>
                <a:latin typeface="Arial" panose="020B0604020202020204" pitchFamily="34" charset="0"/>
                <a:ea typeface="Apple Symbols" panose="02000000000000000000" pitchFamily="2" charset="-79"/>
                <a:cs typeface="Arial" panose="020B0604020202020204" pitchFamily="34" charset="0"/>
              </a:rPr>
              <a:t>Оптимизация работы с памятью путём предотвращения создания экземпляров элементов, имеющих общую сущность.</a:t>
            </a:r>
            <a:endParaRPr lang="ru-RU" sz="3200" dirty="0">
              <a:latin typeface="Arial" panose="020B0604020202020204" pitchFamily="34" charset="0"/>
              <a:ea typeface="Apple Symbols" panose="02000000000000000000" pitchFamily="2" charset="-79"/>
              <a:cs typeface="Arial" panose="020B0604020202020204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7220C94-B0B2-3142-9237-EE95AB89F0AE}"/>
              </a:ext>
            </a:extLst>
          </p:cNvPr>
          <p:cNvSpPr/>
          <p:nvPr/>
        </p:nvSpPr>
        <p:spPr>
          <a:xfrm>
            <a:off x="7201986" y="1753140"/>
            <a:ext cx="263869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latin typeface="-apple-system"/>
                <a:cs typeface="Beirut" pitchFamily="2" charset="-78"/>
              </a:rPr>
              <a:t>Цель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D13BF3-33BD-F142-BF72-789526971E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5343" r="-1316" b="25077"/>
          <a:stretch/>
        </p:blipFill>
        <p:spPr>
          <a:xfrm>
            <a:off x="413884" y="1712593"/>
            <a:ext cx="4449629" cy="437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9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D34FC4F-0505-8542-9CEA-259C8136BC61}"/>
              </a:ext>
            </a:extLst>
          </p:cNvPr>
          <p:cNvSpPr/>
          <p:nvPr/>
        </p:nvSpPr>
        <p:spPr>
          <a:xfrm>
            <a:off x="0" y="42275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Flyweight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 - Легковес</a:t>
            </a:r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Приспособленец</a:t>
            </a:r>
            <a:endParaRPr lang="ru-RU" sz="4000" dirty="0">
              <a:solidFill>
                <a:srgbClr val="D70002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B618EC1-797B-C445-B2C3-AD552DAC0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764" y="1192197"/>
            <a:ext cx="9518471" cy="535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721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D34FC4F-0505-8542-9CEA-259C8136BC61}"/>
              </a:ext>
            </a:extLst>
          </p:cNvPr>
          <p:cNvSpPr/>
          <p:nvPr/>
        </p:nvSpPr>
        <p:spPr>
          <a:xfrm>
            <a:off x="0" y="42275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Flyweight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 - Легковес</a:t>
            </a:r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Приспособленец</a:t>
            </a:r>
            <a:endParaRPr lang="ru-RU" sz="4000" dirty="0">
              <a:solidFill>
                <a:srgbClr val="D70002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9E2295C-B2D7-E24A-8024-57A7AE296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24" y="1192197"/>
            <a:ext cx="10415452" cy="4231277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7C09C7F-D803-0044-AC18-C651DEFB9C36}"/>
              </a:ext>
            </a:extLst>
          </p:cNvPr>
          <p:cNvSpPr/>
          <p:nvPr/>
        </p:nvSpPr>
        <p:spPr>
          <a:xfrm>
            <a:off x="156755" y="5700150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solidFill>
                  <a:srgbClr val="00B050"/>
                </a:solidFill>
                <a:latin typeface="-apple-system"/>
                <a:cs typeface="Beirut" pitchFamily="2" charset="-78"/>
              </a:rPr>
              <a:t>Нужна оптимизация</a:t>
            </a:r>
            <a:r>
              <a:rPr lang="ru-RU" sz="4000" dirty="0">
                <a:solidFill>
                  <a:srgbClr val="00B050"/>
                </a:solidFill>
                <a:latin typeface="-apple-system"/>
                <a:cs typeface="Beirut" pitchFamily="2" charset="-78"/>
              </a:rPr>
              <a:t>!</a:t>
            </a:r>
            <a:endParaRPr lang="ru-RU" sz="4400" dirty="0">
              <a:solidFill>
                <a:srgbClr val="00B050"/>
              </a:solidFill>
              <a:latin typeface="-apple-system"/>
              <a:cs typeface="Beirut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15578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D34FC4F-0505-8542-9CEA-259C8136BC61}"/>
              </a:ext>
            </a:extLst>
          </p:cNvPr>
          <p:cNvSpPr/>
          <p:nvPr/>
        </p:nvSpPr>
        <p:spPr>
          <a:xfrm>
            <a:off x="0" y="42275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Flyweight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 - Легковес</a:t>
            </a:r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Приспособленец</a:t>
            </a:r>
            <a:endParaRPr lang="ru-RU" sz="4000" dirty="0">
              <a:solidFill>
                <a:srgbClr val="D70002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4856382-325B-0544-97B7-EBC48B21AE11}"/>
              </a:ext>
            </a:extLst>
          </p:cNvPr>
          <p:cNvSpPr/>
          <p:nvPr/>
        </p:nvSpPr>
        <p:spPr>
          <a:xfrm>
            <a:off x="8668335" y="1327637"/>
            <a:ext cx="832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rgbClr val="202122"/>
                </a:solidFill>
                <a:latin typeface="Arial" panose="020B0604020202020204" pitchFamily="34" charset="0"/>
                <a:ea typeface="Apple Symbols" panose="02000000000000000000" pitchFamily="2" charset="-79"/>
                <a:cs typeface="Arial" panose="020B0604020202020204" pitchFamily="34" charset="0"/>
              </a:rPr>
              <a:t>Да</a:t>
            </a:r>
            <a:endParaRPr lang="ru-RU" sz="2800" dirty="0">
              <a:latin typeface="Arial" panose="020B0604020202020204" pitchFamily="34" charset="0"/>
              <a:ea typeface="Apple Symbols" panose="02000000000000000000" pitchFamily="2" charset="-79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06D154D-2486-7C41-B0AB-D6DAD5313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204" y="3074262"/>
            <a:ext cx="7811589" cy="3783738"/>
          </a:xfrm>
          <a:prstGeom prst="rect">
            <a:avLst/>
          </a:prstGeom>
        </p:spPr>
      </p:pic>
      <p:sp>
        <p:nvSpPr>
          <p:cNvPr id="6" name="Ромб 5">
            <a:extLst>
              <a:ext uri="{FF2B5EF4-FFF2-40B4-BE49-F238E27FC236}">
                <a16:creationId xmlns:a16="http://schemas.microsoft.com/office/drawing/2014/main" id="{C9907733-9AC5-D547-B003-46E24BE1F25C}"/>
              </a:ext>
            </a:extLst>
          </p:cNvPr>
          <p:cNvSpPr/>
          <p:nvPr/>
        </p:nvSpPr>
        <p:spPr>
          <a:xfrm>
            <a:off x="3391987" y="1370574"/>
            <a:ext cx="5408022" cy="1045028"/>
          </a:xfrm>
          <a:prstGeom prst="diamond">
            <a:avLst/>
          </a:prstGeom>
          <a:noFill/>
          <a:ln w="635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Повторяется?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2479615-DC03-6F4D-AB3E-BF14FFB04439}"/>
              </a:ext>
            </a:extLst>
          </p:cNvPr>
          <p:cNvSpPr/>
          <p:nvPr/>
        </p:nvSpPr>
        <p:spPr>
          <a:xfrm>
            <a:off x="6095998" y="2359001"/>
            <a:ext cx="8747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rgbClr val="202122"/>
                </a:solidFill>
                <a:latin typeface="Arial" panose="020B0604020202020204" pitchFamily="34" charset="0"/>
                <a:ea typeface="Apple Symbols" panose="02000000000000000000" pitchFamily="2" charset="-79"/>
                <a:cs typeface="Arial" panose="020B0604020202020204" pitchFamily="34" charset="0"/>
              </a:rPr>
              <a:t>Нет</a:t>
            </a:r>
            <a:endParaRPr lang="ru-RU" sz="2800" dirty="0">
              <a:latin typeface="Arial" panose="020B0604020202020204" pitchFamily="34" charset="0"/>
              <a:ea typeface="Apple Symbols" panose="02000000000000000000" pitchFamily="2" charset="-79"/>
              <a:cs typeface="Arial" panose="020B0604020202020204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4E808DC1-F9A5-5446-BE52-A6B5C2D8C134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6095998" y="2415602"/>
            <a:ext cx="1" cy="65866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74B5DEBF-2EE2-D745-A304-8592B2CCE39F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8800009" y="1893088"/>
            <a:ext cx="452146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28F0E52C-1CD4-6444-800C-AC4D09B65AE6}"/>
              </a:ext>
            </a:extLst>
          </p:cNvPr>
          <p:cNvCxnSpPr/>
          <p:nvPr/>
        </p:nvCxnSpPr>
        <p:spPr>
          <a:xfrm>
            <a:off x="9252155" y="1907458"/>
            <a:ext cx="0" cy="1248697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7397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D34FC4F-0505-8542-9CEA-259C8136BC61}"/>
              </a:ext>
            </a:extLst>
          </p:cNvPr>
          <p:cNvSpPr/>
          <p:nvPr/>
        </p:nvSpPr>
        <p:spPr>
          <a:xfrm>
            <a:off x="0" y="42275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Flyweight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 - Легковес</a:t>
            </a:r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Приспособленец</a:t>
            </a:r>
            <a:endParaRPr lang="ru-RU" sz="4000" dirty="0">
              <a:solidFill>
                <a:srgbClr val="D70002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C24AE79-0B95-1041-A6BA-2AE646EA8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224" y="1507066"/>
            <a:ext cx="3859107" cy="509693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BC3B8DF-1A05-0541-A1AC-6F35E5FEE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733" y="2015068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01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D34FC4F-0505-8542-9CEA-259C8136BC61}"/>
              </a:ext>
            </a:extLst>
          </p:cNvPr>
          <p:cNvSpPr/>
          <p:nvPr/>
        </p:nvSpPr>
        <p:spPr>
          <a:xfrm>
            <a:off x="0" y="42275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Flyweight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 - Легковес</a:t>
            </a:r>
            <a:r>
              <a:rPr lang="en-US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, </a:t>
            </a:r>
            <a:r>
              <a:rPr lang="ru-RU" sz="4400" dirty="0">
                <a:solidFill>
                  <a:srgbClr val="D70002"/>
                </a:solidFill>
                <a:latin typeface="-apple-system"/>
                <a:cs typeface="Beirut" pitchFamily="2" charset="-78"/>
              </a:rPr>
              <a:t>Приспособленец</a:t>
            </a:r>
            <a:endParaRPr lang="ru-RU" sz="4000" dirty="0">
              <a:solidFill>
                <a:srgbClr val="D70002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4856382-325B-0544-97B7-EBC48B21AE11}"/>
              </a:ext>
            </a:extLst>
          </p:cNvPr>
          <p:cNvSpPr/>
          <p:nvPr/>
        </p:nvSpPr>
        <p:spPr>
          <a:xfrm>
            <a:off x="1100666" y="2349804"/>
            <a:ext cx="4622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B050"/>
                </a:solidFill>
              </a:rPr>
              <a:t>+ Экономит оперативную память</a:t>
            </a:r>
            <a:endParaRPr lang="ru-RU" sz="4000" dirty="0">
              <a:solidFill>
                <a:srgbClr val="00B050"/>
              </a:solidFill>
              <a:latin typeface="Arial" panose="020B0604020202020204" pitchFamily="34" charset="0"/>
              <a:ea typeface="Apple Symbols" panose="02000000000000000000" pitchFamily="2" charset="-79"/>
              <a:cs typeface="Arial" panose="020B0604020202020204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7220C94-B0B2-3142-9237-EE95AB89F0AE}"/>
              </a:ext>
            </a:extLst>
          </p:cNvPr>
          <p:cNvSpPr/>
          <p:nvPr/>
        </p:nvSpPr>
        <p:spPr>
          <a:xfrm>
            <a:off x="0" y="1306192"/>
            <a:ext cx="644918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solidFill>
                  <a:srgbClr val="00B050"/>
                </a:solidFill>
                <a:latin typeface="-apple-system"/>
                <a:cs typeface="Beirut" pitchFamily="2" charset="-78"/>
              </a:rPr>
              <a:t>Преимущества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4DA2FB6-6EED-8345-B6CD-333A49C366D6}"/>
              </a:ext>
            </a:extLst>
          </p:cNvPr>
          <p:cNvSpPr/>
          <p:nvPr/>
        </p:nvSpPr>
        <p:spPr>
          <a:xfrm>
            <a:off x="6214533" y="1306193"/>
            <a:ext cx="597746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solidFill>
                  <a:srgbClr val="FF0000"/>
                </a:solidFill>
                <a:latin typeface="-apple-system"/>
                <a:cs typeface="Beirut" pitchFamily="2" charset="-78"/>
              </a:rPr>
              <a:t>Недостатки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3B09C4-2CCF-6043-A54A-359D823A4870}"/>
              </a:ext>
            </a:extLst>
          </p:cNvPr>
          <p:cNvSpPr/>
          <p:nvPr/>
        </p:nvSpPr>
        <p:spPr>
          <a:xfrm>
            <a:off x="6688666" y="2349805"/>
            <a:ext cx="5503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FF0000"/>
                </a:solidFill>
              </a:rPr>
              <a:t>- Расходует процессорное время на поиск/вычисление контекста</a:t>
            </a:r>
            <a:endParaRPr lang="ru-RU" sz="4800" dirty="0">
              <a:solidFill>
                <a:srgbClr val="FF0000"/>
              </a:solidFill>
              <a:latin typeface="Arial" panose="020B0604020202020204" pitchFamily="34" charset="0"/>
              <a:ea typeface="Apple Symbols" panose="02000000000000000000" pitchFamily="2" charset="-79"/>
              <a:cs typeface="Arial" panose="020B0604020202020204" pitchFamily="34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CD2F98F-7C12-994C-BC06-65C7E9ED03EE}"/>
              </a:ext>
            </a:extLst>
          </p:cNvPr>
          <p:cNvSpPr/>
          <p:nvPr/>
        </p:nvSpPr>
        <p:spPr>
          <a:xfrm>
            <a:off x="6688666" y="3180802"/>
            <a:ext cx="55033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FF0000"/>
                </a:solidFill>
              </a:rPr>
              <a:t>- Усложняет код программы из-за введения множества дополнительных классов</a:t>
            </a:r>
            <a:endParaRPr lang="ru-RU" sz="2400" dirty="0">
              <a:solidFill>
                <a:srgbClr val="FF0000"/>
              </a:solidFill>
              <a:latin typeface="Arial" panose="020B0604020202020204" pitchFamily="34" charset="0"/>
              <a:ea typeface="Apple Symbols" panose="02000000000000000000" pitchFamily="2" charset="-79"/>
              <a:cs typeface="Arial" panose="020B0604020202020204" pitchFamily="34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61B5F3-CDAA-F349-AE80-EE73E6DE33F9}"/>
              </a:ext>
            </a:extLst>
          </p:cNvPr>
          <p:cNvSpPr/>
          <p:nvPr/>
        </p:nvSpPr>
        <p:spPr>
          <a:xfrm>
            <a:off x="2871409" y="4601265"/>
            <a:ext cx="644918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latin typeface="-apple-system"/>
                <a:cs typeface="Beirut" pitchFamily="2" charset="-78"/>
              </a:rPr>
              <a:t>Использование для </a:t>
            </a:r>
            <a:r>
              <a:rPr lang="en-US" sz="4400" dirty="0">
                <a:latin typeface="-apple-system"/>
                <a:cs typeface="Beirut" pitchFamily="2" charset="-78"/>
              </a:rPr>
              <a:t>Swift</a:t>
            </a:r>
            <a:endParaRPr lang="ru-RU" sz="4400" dirty="0">
              <a:latin typeface="-apple-system"/>
              <a:cs typeface="Beirut" pitchFamily="2" charset="-78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354447C-4D75-9743-A4E7-4D6CFC117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34" y="5370706"/>
            <a:ext cx="3172514" cy="97064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5823AD9-B18B-DA4C-95C1-92BAE2ABBD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182" y="5519718"/>
            <a:ext cx="3769482" cy="67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137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E532D37-4057-1D48-89FA-E51504CF3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391807" cy="6858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2B11E7E-EF8E-B545-A31B-6B3DC3F10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1806" y="0"/>
            <a:ext cx="6800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07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1574</TotalTime>
  <Words>189</Words>
  <Application>Microsoft Macintosh PowerPoint</Application>
  <PresentationFormat>Широкоэкранный</PresentationFormat>
  <Paragraphs>52</Paragraphs>
  <Slides>16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-apple-system</vt:lpstr>
      <vt:lpstr>Apple Symbols</vt:lpstr>
      <vt:lpstr>Arial</vt:lpstr>
      <vt:lpstr>Beirut</vt:lpstr>
      <vt:lpstr>Calibri</vt:lpstr>
      <vt:lpstr>Calibri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Принципы SOLID</dc:title>
  <dc:creator>Microsoft Office User</dc:creator>
  <cp:lastModifiedBy>Microsoft Office User</cp:lastModifiedBy>
  <cp:revision>44</cp:revision>
  <cp:lastPrinted>2020-02-13T09:34:44Z</cp:lastPrinted>
  <dcterms:created xsi:type="dcterms:W3CDTF">2020-02-13T09:20:39Z</dcterms:created>
  <dcterms:modified xsi:type="dcterms:W3CDTF">2020-05-06T21:16:33Z</dcterms:modified>
</cp:coreProperties>
</file>

<file path=docProps/thumbnail.jpeg>
</file>